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489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Quantité d'objets IoT (Milliards)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Feuil1!$A$2:$A$7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2020</c:v>
                </c:pt>
              </c:numCache>
            </c:numRef>
          </c:xVal>
          <c:yVal>
            <c:numRef>
              <c:f>Feuil1!$B$2:$B$7</c:f>
              <c:numCache>
                <c:formatCode>0.00"M"</c:formatCode>
                <c:ptCount val="6"/>
                <c:pt idx="0">
                  <c:v>0.74</c:v>
                </c:pt>
                <c:pt idx="1">
                  <c:v>0.9</c:v>
                </c:pt>
                <c:pt idx="2">
                  <c:v>6.4</c:v>
                </c:pt>
                <c:pt idx="3">
                  <c:v>8.4</c:v>
                </c:pt>
                <c:pt idx="4">
                  <c:v>11.2</c:v>
                </c:pt>
                <c:pt idx="5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3-4F52-A870-38A45F4E2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98987920"/>
        <c:axId val="-798990096"/>
      </c:scatterChart>
      <c:valAx>
        <c:axId val="-79898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98990096"/>
        <c:crosses val="autoZero"/>
        <c:crossBetween val="midCat"/>
      </c:valAx>
      <c:valAx>
        <c:axId val="-79899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&quot;M&quot;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98987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655E-B01A-4B0E-8D7E-41E9375650AA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0E0B-69E2-4D57-AFAB-B3E66D34DB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17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0E0B-69E2-4D57-AFAB-B3E66D34DB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32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2008 : 740 Millions</a:t>
            </a:r>
          </a:p>
          <a:p>
            <a:r>
              <a:rPr lang="fr-FR" dirty="0" smtClean="0"/>
              <a:t>2009</a:t>
            </a:r>
            <a:r>
              <a:rPr lang="fr-FR" baseline="0" dirty="0" smtClean="0"/>
              <a:t> : </a:t>
            </a:r>
            <a:r>
              <a:rPr lang="fr-FR" baseline="0" smtClean="0"/>
              <a:t>1 Milliard</a:t>
            </a:r>
            <a:endParaRPr lang="fr-FR" baseline="0" dirty="0" smtClean="0"/>
          </a:p>
          <a:p>
            <a:r>
              <a:rPr lang="fr-FR" baseline="0" dirty="0" smtClean="0"/>
              <a:t>2016 : 6,4 Milliards</a:t>
            </a:r>
          </a:p>
          <a:p>
            <a:r>
              <a:rPr lang="fr-FR" baseline="0" dirty="0" smtClean="0"/>
              <a:t>2017 (prévision) : 8,4 Milliards</a:t>
            </a:r>
          </a:p>
          <a:p>
            <a:r>
              <a:rPr lang="fr-FR" baseline="0" dirty="0" smtClean="0"/>
              <a:t>2018 (prévision) : 11,2 Milliards</a:t>
            </a:r>
          </a:p>
          <a:p>
            <a:r>
              <a:rPr lang="fr-FR" baseline="0" dirty="0" smtClean="0"/>
              <a:t>2020 (prévision) : 20 Milliards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0E0B-69E2-4D57-AFAB-B3E66D34DBF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81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2) Les objets connectés de plus en plus indispensable dans le domaine de la santé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0E0B-69E2-4D57-AFAB-B3E66D34DBF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4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objets peuvent être</a:t>
            </a:r>
            <a:r>
              <a:rPr lang="fr-FR" baseline="0" dirty="0" smtClean="0"/>
              <a:t> utilisés pour mener des attaques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Mirai :</a:t>
            </a:r>
          </a:p>
          <a:p>
            <a:r>
              <a:rPr lang="fr-FR" dirty="0" smtClean="0"/>
              <a:t>3</a:t>
            </a:r>
            <a:r>
              <a:rPr lang="fr-FR" baseline="0" dirty="0" smtClean="0"/>
              <a:t> Sept. 2016 </a:t>
            </a:r>
            <a:r>
              <a:rPr lang="fr-FR" baseline="0" dirty="0" err="1" smtClean="0"/>
              <a:t>DDoS</a:t>
            </a:r>
            <a:r>
              <a:rPr lang="fr-FR" baseline="0" dirty="0" smtClean="0"/>
              <a:t> de 1Tb/s voire 1,5Tb/s contre OVH selon leur CTO ; 88625 caméras IP utilisées</a:t>
            </a:r>
          </a:p>
          <a:p>
            <a:r>
              <a:rPr lang="fr-FR" baseline="0" dirty="0" smtClean="0"/>
              <a:t>20 Sept. 2016 </a:t>
            </a:r>
            <a:r>
              <a:rPr lang="fr-FR" baseline="0" dirty="0" err="1" smtClean="0"/>
              <a:t>DDos</a:t>
            </a:r>
            <a:r>
              <a:rPr lang="fr-FR" baseline="0" dirty="0" smtClean="0"/>
              <a:t> de 600Gb/s contre le blog de Brian Krebs (journaliste spécialisé en sécurité)</a:t>
            </a:r>
          </a:p>
          <a:p>
            <a:r>
              <a:rPr lang="fr-FR" baseline="0" dirty="0" smtClean="0"/>
              <a:t>21 </a:t>
            </a:r>
            <a:r>
              <a:rPr lang="fr-FR" baseline="0" dirty="0" err="1" smtClean="0"/>
              <a:t>Oct</a:t>
            </a:r>
            <a:r>
              <a:rPr lang="fr-FR" baseline="0" dirty="0" smtClean="0"/>
              <a:t> 2016 </a:t>
            </a:r>
            <a:r>
              <a:rPr lang="fr-FR" baseline="0" dirty="0" err="1" smtClean="0"/>
              <a:t>DDos</a:t>
            </a:r>
            <a:r>
              <a:rPr lang="fr-FR" baseline="0" dirty="0" smtClean="0"/>
              <a:t> contre les serveurs DNS de la société américaine Dyn à partir de 100 000 équipements</a:t>
            </a:r>
          </a:p>
          <a:p>
            <a:r>
              <a:rPr lang="fr-FR" baseline="0" dirty="0" smtClean="0"/>
              <a:t>Serveurs DNS indisponibles la moitié de la journée sur la côte Ouest et Est</a:t>
            </a:r>
          </a:p>
          <a:p>
            <a:r>
              <a:rPr lang="fr-FR" baseline="0" dirty="0" smtClean="0"/>
              <a:t>Services </a:t>
            </a:r>
            <a:r>
              <a:rPr lang="fr-FR" baseline="0" dirty="0" err="1" smtClean="0"/>
              <a:t>downs</a:t>
            </a:r>
            <a:r>
              <a:rPr lang="fr-FR" baseline="0" dirty="0" smtClean="0"/>
              <a:t> : </a:t>
            </a:r>
          </a:p>
          <a:p>
            <a:r>
              <a:rPr lang="fr-FR" baseline="0" dirty="0" smtClean="0"/>
              <a:t>Amazon, CNN, </a:t>
            </a:r>
            <a:r>
              <a:rPr lang="fr-FR" baseline="0" dirty="0" err="1" smtClean="0"/>
              <a:t>Netflix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Github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Paypal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Reddit</a:t>
            </a:r>
            <a:r>
              <a:rPr lang="fr-FR" baseline="0" dirty="0" smtClean="0"/>
              <a:t>, Twitter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Leet</a:t>
            </a:r>
            <a:r>
              <a:rPr lang="fr-FR" baseline="0" dirty="0" smtClean="0"/>
              <a:t> : </a:t>
            </a:r>
          </a:p>
          <a:p>
            <a:r>
              <a:rPr lang="fr-FR" baseline="0" dirty="0" smtClean="0"/>
              <a:t>21 déc. 2016 </a:t>
            </a:r>
            <a:r>
              <a:rPr lang="fr-FR" baseline="0" dirty="0" err="1" smtClean="0"/>
              <a:t>Ddos</a:t>
            </a:r>
            <a:r>
              <a:rPr lang="fr-FR" baseline="0" dirty="0" smtClean="0"/>
              <a:t> de 650Gbps sur courte durée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90E0B-69E2-4D57-AFAB-B3E66D34DBF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06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17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52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36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8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65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8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6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5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01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0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32BE-9957-4516-8471-9FFDB61E229E}" type="datetimeFigureOut">
              <a:rPr lang="fr-FR" smtClean="0"/>
              <a:t>26/03/2018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A94F-5E46-4FCA-AF83-E9569C046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22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79" y="1304532"/>
            <a:ext cx="6553545" cy="3244004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237" y="1510504"/>
            <a:ext cx="3657600" cy="1470671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Veille Techno.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Informatique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 fontScale="85000" lnSpcReduction="20000"/>
          </a:bodyPr>
          <a:lstStyle/>
          <a:p>
            <a:r>
              <a:rPr lang="fr-FR" sz="2000" dirty="0">
                <a:solidFill>
                  <a:srgbClr val="8ACCFF"/>
                </a:solidFill>
              </a:rPr>
              <a:t>Antoine </a:t>
            </a:r>
            <a:r>
              <a:rPr lang="fr-FR" sz="2000" dirty="0" err="1">
                <a:solidFill>
                  <a:srgbClr val="8ACCFF"/>
                </a:solidFill>
              </a:rPr>
              <a:t>Prot</a:t>
            </a:r>
            <a:endParaRPr lang="fr-FR" sz="2000" dirty="0">
              <a:solidFill>
                <a:srgbClr val="8ACCFF"/>
              </a:solidFill>
            </a:endParaRPr>
          </a:p>
          <a:p>
            <a:r>
              <a:rPr lang="fr-FR" sz="2000" dirty="0">
                <a:solidFill>
                  <a:srgbClr val="8ACCFF"/>
                </a:solidFill>
              </a:rPr>
              <a:t>Bertrand Caplet</a:t>
            </a:r>
          </a:p>
          <a:p>
            <a:r>
              <a:rPr lang="fr-FR" sz="2000" dirty="0">
                <a:solidFill>
                  <a:srgbClr val="8ACCFF"/>
                </a:solidFill>
              </a:rPr>
              <a:t>Axel Pereira</a:t>
            </a:r>
          </a:p>
          <a:p>
            <a:r>
              <a:rPr lang="fr-FR" sz="2000" dirty="0">
                <a:solidFill>
                  <a:srgbClr val="8ACCFF"/>
                </a:solidFill>
              </a:rPr>
              <a:t>Yohann </a:t>
            </a:r>
            <a:r>
              <a:rPr lang="fr-FR" sz="2000" dirty="0" err="1">
                <a:solidFill>
                  <a:srgbClr val="8ACCFF"/>
                </a:solidFill>
              </a:rPr>
              <a:t>Demay</a:t>
            </a:r>
            <a:endParaRPr lang="fr-FR" sz="2000" dirty="0">
              <a:solidFill>
                <a:srgbClr val="8ACCFF"/>
              </a:solidFill>
            </a:endParaRPr>
          </a:p>
          <a:p>
            <a:r>
              <a:rPr lang="fr-FR" sz="2000" dirty="0">
                <a:solidFill>
                  <a:srgbClr val="8ACCFF"/>
                </a:solidFill>
              </a:rPr>
              <a:t>Quentin Martinez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440658" y="496463"/>
            <a:ext cx="3934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questions ?</a:t>
            </a:r>
            <a:endParaRPr lang="fr-FR" sz="3600" dirty="0"/>
          </a:p>
          <a:p>
            <a:pPr marL="342900" indent="-342900">
              <a:buAutoNum type="arabicParenR"/>
            </a:pPr>
            <a:endParaRPr lang="fr-FR" sz="2400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674237" y="1740730"/>
            <a:ext cx="3657600" cy="749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44" y="1274271"/>
            <a:ext cx="5304692" cy="3978519"/>
          </a:xfrm>
          <a:prstGeom prst="rect">
            <a:avLst/>
          </a:prstGeom>
        </p:spPr>
      </p:pic>
      <p:sp>
        <p:nvSpPr>
          <p:cNvPr id="25" name="Titre 1"/>
          <p:cNvSpPr>
            <a:spLocks noGrp="1"/>
          </p:cNvSpPr>
          <p:nvPr>
            <p:ph type="ctrTitle"/>
          </p:nvPr>
        </p:nvSpPr>
        <p:spPr>
          <a:xfrm>
            <a:off x="674237" y="1380386"/>
            <a:ext cx="3657600" cy="1470671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Veille Techno.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Informatique</a:t>
            </a:r>
          </a:p>
        </p:txBody>
      </p:sp>
      <p:sp>
        <p:nvSpPr>
          <p:cNvPr id="26" name="Sous-titre 2"/>
          <p:cNvSpPr>
            <a:spLocks noGrp="1"/>
          </p:cNvSpPr>
          <p:nvPr>
            <p:ph type="subTitle" idx="1"/>
          </p:nvPr>
        </p:nvSpPr>
        <p:spPr>
          <a:xfrm>
            <a:off x="655721" y="4600591"/>
            <a:ext cx="3657600" cy="1209815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Internet of </a:t>
            </a:r>
            <a:r>
              <a:rPr lang="fr-FR" sz="4000" dirty="0" err="1" smtClean="0">
                <a:solidFill>
                  <a:schemeClr val="bg1"/>
                </a:solidFill>
              </a:rPr>
              <a:t>Things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237" y="1779374"/>
            <a:ext cx="3657600" cy="816574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Sommaire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3433" y="509336"/>
            <a:ext cx="6096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Lancement &amp; </a:t>
            </a: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Apparition</a:t>
            </a:r>
          </a:p>
          <a:p>
            <a:pPr marL="342900" indent="-342900">
              <a:buAutoNum type="arabicParenR"/>
            </a:pP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Secteurs d’application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endParaRPr lang="fr-FR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Produits existants</a:t>
            </a:r>
          </a:p>
          <a:p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Sécurité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arenR"/>
            </a:pP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Innovations éventuelles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</a:t>
            </a:r>
            <a:r>
              <a:rPr lang="fr-F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</a:p>
          <a:p>
            <a:pPr marL="342900" indent="-342900">
              <a:buAutoNum type="arabicParenR"/>
            </a:pPr>
            <a:endParaRPr lang="fr-FR" sz="2400" dirty="0"/>
          </a:p>
          <a:p>
            <a:pPr marL="342900" indent="-342900">
              <a:buAutoNum type="arabicParenR"/>
            </a:pPr>
            <a:endParaRPr lang="fr-FR" sz="2400" dirty="0"/>
          </a:p>
          <a:p>
            <a:pPr marL="342900" indent="-342900">
              <a:buAutoNum type="arabicParenR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50271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8876" y="461906"/>
            <a:ext cx="39201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fr-FR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oncept</a:t>
            </a:r>
            <a:endParaRPr lang="fr-F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buAutoNum type="arabicParenR"/>
            </a:pP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fr-FR" sz="2400" dirty="0"/>
          </a:p>
          <a:p>
            <a:pPr marL="342900" indent="-342900" algn="ctr">
              <a:buAutoNum type="arabicParenR"/>
            </a:pPr>
            <a:endParaRPr lang="fr-FR" sz="2400" dirty="0"/>
          </a:p>
          <a:p>
            <a:pPr marL="342900" indent="-342900" algn="ctr">
              <a:buAutoNum type="arabicParenR"/>
            </a:pPr>
            <a:endParaRPr lang="fr-FR" sz="2400" dirty="0"/>
          </a:p>
        </p:txBody>
      </p:sp>
      <p:pic>
        <p:nvPicPr>
          <p:cNvPr id="1026" name="Picture 2" descr="C:\Users\Utilisateur\Desktop\Internet-des-objet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96" y="1164374"/>
            <a:ext cx="4763360" cy="39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38483" y="5195650"/>
            <a:ext cx="336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IOT (Internet of </a:t>
            </a:r>
            <a:r>
              <a:rPr lang="fr-FR" i="1" dirty="0" err="1" smtClean="0"/>
              <a:t>things</a:t>
            </a:r>
            <a:r>
              <a:rPr lang="fr-FR" i="1" dirty="0" smtClean="0"/>
              <a:t>) en </a:t>
            </a:r>
            <a:r>
              <a:rPr lang="fr-FR" i="1" dirty="0"/>
              <a:t>a</a:t>
            </a:r>
            <a:r>
              <a:rPr lang="fr-FR" i="1" dirty="0" smtClean="0"/>
              <a:t>nglais</a:t>
            </a:r>
            <a:r>
              <a:rPr lang="fr-FR" i="1" dirty="0"/>
              <a:t>.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55721" y="1707435"/>
            <a:ext cx="3657600" cy="816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 smtClean="0">
                <a:solidFill>
                  <a:schemeClr val="bg1"/>
                </a:solidFill>
              </a:rPr>
              <a:t>Concept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740140" y="1537386"/>
            <a:ext cx="3657600" cy="1416907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Lancement &amp; apparition</a:t>
            </a:r>
            <a:endParaRPr lang="fr-FR" sz="4800" dirty="0">
              <a:solidFill>
                <a:schemeClr val="bg1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959687"/>
              </p:ext>
            </p:extLst>
          </p:nvPr>
        </p:nvGraphicFramePr>
        <p:xfrm>
          <a:off x="4973593" y="832022"/>
          <a:ext cx="6990736" cy="454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52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74237" y="1648597"/>
            <a:ext cx="3657600" cy="1194485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Secteurs d’application</a:t>
            </a:r>
            <a:endParaRPr lang="fr-FR" sz="48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41232" y="1395016"/>
            <a:ext cx="69350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Les capteurs pour machine dans les entreprises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Les objets connectés dans le domaine de la santé</a:t>
            </a:r>
          </a:p>
          <a:p>
            <a:endParaRPr lang="fr-F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200" dirty="0" smtClean="0"/>
              <a:t>Le bien être et la surveillance des employés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846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74237" y="1487959"/>
            <a:ext cx="3657600" cy="1515761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Produits existants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3" y="2245839"/>
            <a:ext cx="3363685" cy="336368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40" y="1338943"/>
            <a:ext cx="1400512" cy="40712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552744" y="692612"/>
            <a:ext cx="315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Amazon Echo</a:t>
            </a:r>
            <a:endParaRPr lang="fr-FR" sz="3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039537" y="1487959"/>
            <a:ext cx="272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Google Home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0919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74237" y="1702434"/>
            <a:ext cx="3657600" cy="826577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Sécurité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89" y="321177"/>
            <a:ext cx="6104254" cy="26326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23433" y="3217769"/>
            <a:ext cx="5699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Attaques </a:t>
            </a:r>
            <a:r>
              <a:rPr lang="fr-FR" sz="2800" dirty="0" err="1" smtClean="0"/>
              <a:t>Ddos</a:t>
            </a:r>
            <a:r>
              <a:rPr lang="fr-FR" sz="2800" dirty="0" smtClean="0"/>
              <a:t> à l’aide de </a:t>
            </a:r>
            <a:r>
              <a:rPr lang="fr-FR" sz="2800" dirty="0" err="1" smtClean="0"/>
              <a:t>Botnets</a:t>
            </a:r>
            <a:r>
              <a:rPr lang="fr-FR" sz="2800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Mirai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Septembre et Octobre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1337 (</a:t>
            </a:r>
            <a:r>
              <a:rPr lang="fr-FR" sz="2800" dirty="0" err="1" smtClean="0"/>
              <a:t>Leet</a:t>
            </a:r>
            <a:r>
              <a:rPr lang="fr-FR" sz="28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Décembre 2016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9868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pic>
        <p:nvPicPr>
          <p:cNvPr id="3075" name="Picture 3" descr="C:\Users\Utilisateur\Desktop\CBoGBOmUsAASs1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21" y="246154"/>
            <a:ext cx="4273658" cy="22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655721" y="1493766"/>
            <a:ext cx="3657600" cy="1243912"/>
          </a:xfrm>
        </p:spPr>
        <p:txBody>
          <a:bodyPr>
            <a:normAutofit fontScale="90000"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Innovations éventuelles</a:t>
            </a:r>
            <a:endParaRPr lang="fr-FR" sz="48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55" y="3076775"/>
            <a:ext cx="2537858" cy="253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5" y="5380316"/>
            <a:ext cx="1246298" cy="12400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87440" y="704329"/>
            <a:ext cx="44592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Trois enjeux </a:t>
            </a:r>
            <a:r>
              <a:rPr lang="fr-FR" sz="28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cruciaux sont a retenir !</a:t>
            </a:r>
            <a:endParaRPr lang="fr-FR" sz="28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C:\Users\Utilisateur\Desktop\LA_SECURITE_SEULE__CAPSU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20" y="1658436"/>
            <a:ext cx="50053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tilisateur\Desktop\stop-vie-privee-442x387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58" y="2798597"/>
            <a:ext cx="2519054" cy="22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tilisateur\Desktop\12-3-14-eclipsing-the-io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95" y="3621259"/>
            <a:ext cx="2801353" cy="28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655721" y="1837552"/>
            <a:ext cx="3657600" cy="816574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chemeClr val="bg1"/>
                </a:solidFill>
              </a:rPr>
              <a:t>Conclusion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9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290</Words>
  <Application>Microsoft Office PowerPoint</Application>
  <PresentationFormat>Grand écran</PresentationFormat>
  <Paragraphs>73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Thème Office</vt:lpstr>
      <vt:lpstr>Veille Techno. Informatique</vt:lpstr>
      <vt:lpstr>Sommaire</vt:lpstr>
      <vt:lpstr>Présentation PowerPoint</vt:lpstr>
      <vt:lpstr>Lancement &amp; apparition</vt:lpstr>
      <vt:lpstr>Secteurs d’application</vt:lpstr>
      <vt:lpstr>Produits existants</vt:lpstr>
      <vt:lpstr>Sécurité</vt:lpstr>
      <vt:lpstr>Innovations éventuelles</vt:lpstr>
      <vt:lpstr>Conclusion</vt:lpstr>
      <vt:lpstr>Veille Techno. Informatique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Veille Techno. Informartique</dc:title>
  <dc:creator>Utilisateur</dc:creator>
  <cp:lastModifiedBy>Greg</cp:lastModifiedBy>
  <cp:revision>24</cp:revision>
  <dcterms:created xsi:type="dcterms:W3CDTF">2017-02-08T14:35:03Z</dcterms:created>
  <dcterms:modified xsi:type="dcterms:W3CDTF">2018-03-26T11:30:59Z</dcterms:modified>
</cp:coreProperties>
</file>